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21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:/en.wikipedia.org/wiki/Architectural_structu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" y="1645920"/>
            <a:ext cx="6370320" cy="291846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" y="5455920"/>
            <a:ext cx="2522220" cy="16459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20" y="5547360"/>
            <a:ext cx="2065020" cy="15544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620" y="7589520"/>
            <a:ext cx="4732020" cy="1074419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934516" y="1110715"/>
            <a:ext cx="59747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313864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Times New Roman"/>
                <a:ea typeface="Times New Roman"/>
              </a:rPr>
              <a:t>Units	</a:t>
            </a:r>
            <a:r>
              <a:rPr lang="en-US" altLang="zh-CN" sz="1600" spc="64" dirty="0">
                <a:solidFill>
                  <a:srgbClr val="000000"/>
                </a:solidFill>
                <a:latin typeface="Times New Roman"/>
                <a:ea typeface="Times New Roman"/>
              </a:rPr>
              <a:t>تادحولا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704" y="4696782"/>
            <a:ext cx="4437606" cy="27603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Types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of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supports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used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in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structures:</a:t>
            </a:r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1.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Roller</a:t>
            </a:r>
            <a:r>
              <a:rPr lang="en-US" altLang="zh-CN" sz="14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Support: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 indent="151671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Figures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show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roller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supports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bridge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3992117" y="6760717"/>
            <a:ext cx="2484882" cy="21082"/>
          </a:xfrm>
          <a:custGeom>
            <a:avLst/>
            <a:gdLst>
              <a:gd name="connsiteX0" fmla="*/ 7747 w 2484882"/>
              <a:gd name="connsiteY0" fmla="*/ 13971 h 21082"/>
              <a:gd name="connsiteX1" fmla="*/ 2484501 w 2484882"/>
              <a:gd name="connsiteY1" fmla="*/ 13971 h 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4882" h="21082">
                <a:moveTo>
                  <a:pt x="7747" y="13971"/>
                </a:moveTo>
                <a:lnTo>
                  <a:pt x="2484501" y="13971"/>
                </a:lnTo>
              </a:path>
            </a:pathLst>
          </a:custGeom>
          <a:ln w="1676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1303020"/>
            <a:ext cx="4381500" cy="1684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3322320"/>
            <a:ext cx="4442460" cy="10896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" y="4907280"/>
            <a:ext cx="2697480" cy="1851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20" y="4945380"/>
            <a:ext cx="2484120" cy="18135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80" y="6926580"/>
            <a:ext cx="5661660" cy="20193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914704" y="907483"/>
            <a:ext cx="196216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2.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Pin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or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hinge</a:t>
            </a:r>
            <a:r>
              <a:rPr lang="en-US" altLang="zh-CN" sz="1400" b="1" u="sng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Support: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85567" y="2965264"/>
            <a:ext cx="212854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Figures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show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pin</a:t>
            </a:r>
            <a:r>
              <a:rPr lang="en-US" altLang="zh-CN" sz="1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supports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704" y="4555050"/>
            <a:ext cx="142632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3.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Fixed</a:t>
            </a:r>
            <a:r>
              <a:rPr lang="en-US" altLang="zh-CN" sz="1400" b="1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support: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2941320"/>
            <a:ext cx="2827020" cy="11277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4922520"/>
            <a:ext cx="2766060" cy="8686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" y="6652259"/>
            <a:ext cx="3070860" cy="9829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" y="8221980"/>
            <a:ext cx="2514600" cy="80772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914704" y="907483"/>
            <a:ext cx="6002257" cy="7142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Classification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of</a:t>
            </a:r>
            <a:r>
              <a:rPr lang="en-US" altLang="zh-CN" sz="1400" b="1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structures</a:t>
            </a:r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1.</a:t>
            </a:r>
            <a:r>
              <a:rPr lang="en-US" altLang="zh-CN" sz="14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Beam</a:t>
            </a:r>
            <a:r>
              <a:rPr lang="en-US" altLang="zh-CN" sz="14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</a:t>
            </a:r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 hangingPunct="0">
              <a:lnSpc>
                <a:spcPct val="110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Beam</a:t>
            </a:r>
            <a:r>
              <a:rPr lang="en-US" altLang="zh-CN" sz="14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defined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structural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member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which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used</a:t>
            </a:r>
            <a:r>
              <a:rPr lang="en-US" altLang="zh-CN" sz="14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bear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different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loads.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resists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vertical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loads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beam,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bending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moments.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Types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of</a:t>
            </a:r>
            <a:r>
              <a:rPr lang="en-US" altLang="zh-CN" sz="1400" b="1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beams</a:t>
            </a:r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Simply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supported</a:t>
            </a:r>
            <a:r>
              <a:rPr lang="en-US" altLang="zh-CN" sz="1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beam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Cantilever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beam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Fixed</a:t>
            </a:r>
            <a:r>
              <a:rPr lang="en-US" altLang="zh-CN" sz="14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beam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Overhanging</a:t>
            </a:r>
            <a:r>
              <a:rPr lang="en-US" altLang="zh-CN" sz="1400" b="1" spc="-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beam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" y="1684020"/>
            <a:ext cx="3078480" cy="7086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9" y="3642360"/>
            <a:ext cx="5966460" cy="187452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914704" y="1300675"/>
            <a:ext cx="4146308" cy="2196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5.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Continuous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434343"/>
                </a:solidFill>
                <a:latin typeface="Times New Roman"/>
                <a:ea typeface="Times New Roman"/>
              </a:rPr>
              <a:t>beam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Frames:</a:t>
            </a:r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Frame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type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structure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consists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beams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columns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859280"/>
            <a:ext cx="4488179" cy="426720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914704" y="907483"/>
            <a:ext cx="5672297" cy="821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1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Trusses</a:t>
            </a:r>
            <a:r>
              <a:rPr lang="en-US" altLang="zh-CN" sz="1400" b="1" spc="5" dirty="0">
                <a:solidFill>
                  <a:srgbClr val="FEFEFE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hangingPunct="0">
              <a:lnSpc>
                <a:spcPct val="11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truss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structure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consists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parts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members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only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axial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loads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(either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tension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compression)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2461260"/>
            <a:ext cx="2537460" cy="107441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4030979"/>
            <a:ext cx="5638800" cy="131826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5836920"/>
            <a:ext cx="5875020" cy="154686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20" y="7741920"/>
            <a:ext cx="2346960" cy="75438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914704" y="907483"/>
            <a:ext cx="6002560" cy="6825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Types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of</a:t>
            </a:r>
            <a:r>
              <a:rPr lang="en-US" altLang="zh-CN" sz="1400" b="1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Loading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hangingPunct="0">
              <a:lnSpc>
                <a:spcPct val="110000"/>
              </a:lnSpc>
            </a:pP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Loads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beam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may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consist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concentrated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load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point),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uniform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load,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uniformly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varying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load,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an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couple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moment.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These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loads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shown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following</a:t>
            </a:r>
            <a:r>
              <a:rPr lang="en-US" altLang="zh-CN" sz="14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figures: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indent="22860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Concentrated</a:t>
            </a:r>
            <a:r>
              <a:rPr lang="en-US" altLang="zh-CN" sz="14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load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 indent="22860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Uniform</a:t>
            </a:r>
            <a:r>
              <a:rPr lang="en-US" altLang="zh-CN" sz="14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load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0" indent="22860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Uniformly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varying</a:t>
            </a:r>
            <a:r>
              <a:rPr lang="en-US" altLang="zh-CN" sz="14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load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22860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Moment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/>
          <p:cNvSpPr txBox="1"/>
          <p:nvPr/>
        </p:nvSpPr>
        <p:spPr>
          <a:xfrm>
            <a:off x="2722498" y="905578"/>
            <a:ext cx="245472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Strength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Materials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4704" y="1729241"/>
            <a:ext cx="5998527" cy="7401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Times New Roman"/>
                <a:ea typeface="Times New Roman"/>
              </a:rPr>
              <a:t>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ferences</a:t>
            </a:r>
          </a:p>
          <a:p>
            <a:pPr marL="0">
              <a:lnSpc>
                <a:spcPct val="970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"Strength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Materials",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Ferdinand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Singer,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3rd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Edition,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1980.</a:t>
            </a:r>
          </a:p>
          <a:p>
            <a:pPr marL="0">
              <a:lnSpc>
                <a:spcPct val="958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"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Introduction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mechanics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Solids”,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Paul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Popov,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1990.</a:t>
            </a:r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(3)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"Elements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Strength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Materials",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S.</a:t>
            </a:r>
            <a:r>
              <a:rPr lang="en-US" altLang="zh-CN" sz="1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Timoshenko</a:t>
            </a:r>
          </a:p>
          <a:p>
            <a:pPr marL="0" hangingPunct="0">
              <a:lnSpc>
                <a:spcPct val="110000"/>
              </a:lnSpc>
            </a:pP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(4)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"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Mechanics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Materials",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Ferdinand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P.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Bear,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E.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Russell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Johanston,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Jr.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,John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DeWolf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David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Mazurek,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6th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Edition,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2012.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Strength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of</a:t>
            </a:r>
            <a:r>
              <a:rPr lang="en-US" altLang="zh-CN" sz="14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materials: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Strength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materials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extends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study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forces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begun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engineering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mechanics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difference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between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engineering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mechanics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strength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materials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engineering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mechanics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cover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relations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between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acting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rigid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bodies,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while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strength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materials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deals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relations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between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externally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loads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their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internal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effects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bodies.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Also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bodies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longer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assumed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ideally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rigid.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deformations,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however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small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major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interest.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Simple</a:t>
            </a:r>
            <a:r>
              <a:rPr lang="en-US" altLang="zh-CN" sz="14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Stresses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64008" hangingPunct="0">
              <a:lnSpc>
                <a:spcPct val="110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difine</a:t>
            </a:r>
            <a:r>
              <a:rPr lang="en-US" altLang="zh-CN"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intensity</a:t>
            </a:r>
            <a:r>
              <a:rPr lang="en-US" altLang="zh-CN"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force.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Simple</a:t>
            </a:r>
            <a:r>
              <a:rPr lang="en-US" altLang="zh-CN"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expressed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ratio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divided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resisting</a:t>
            </a:r>
            <a:r>
              <a:rPr lang="en-US" altLang="zh-CN" sz="1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9"/>
              </a:lnSpc>
            </a:pPr>
            <a:endParaRPr lang="en-US" dirty="0" smtClean="0"/>
          </a:p>
          <a:p>
            <a:pPr marL="0" indent="2193366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</a:p>
          <a:p>
            <a:pPr marL="0" indent="64008">
              <a:lnSpc>
                <a:spcPct val="100000"/>
              </a:lnSpc>
              <a:spcBef>
                <a:spcPts val="17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measured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unit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over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unit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</a:p>
          <a:p>
            <a:pPr marL="64008" hangingPunct="0">
              <a:lnSpc>
                <a:spcPct val="104999"/>
              </a:lnSpc>
              <a:spcBef>
                <a:spcPts val="170"/>
              </a:spcBef>
            </a:pP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measured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British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unit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psi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ksi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units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SI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unit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(kN/m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(N/m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=Pa)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(N/mm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=MPa)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units.</a:t>
            </a:r>
          </a:p>
          <a:p>
            <a:pPr marL="0" indent="64008">
              <a:lnSpc>
                <a:spcPct val="100000"/>
              </a:lnSpc>
              <a:spcBef>
                <a:spcPts val="17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Simple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classified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marL="0" indent="108203">
              <a:lnSpc>
                <a:spcPct val="100000"/>
              </a:lnSpc>
              <a:spcBef>
                <a:spcPts val="164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</a:p>
          <a:p>
            <a:pPr marL="0" indent="64008">
              <a:lnSpc>
                <a:spcPct val="100000"/>
              </a:lnSpc>
              <a:spcBef>
                <a:spcPts val="175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</a:p>
          <a:p>
            <a:pPr marL="0" indent="64008">
              <a:lnSpc>
                <a:spcPct val="100000"/>
              </a:lnSpc>
              <a:spcBef>
                <a:spcPts val="164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Bearing</a:t>
            </a:r>
            <a:r>
              <a:rPr lang="en-US" altLang="zh-CN" sz="1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 indent="64008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</a:p>
          <a:p>
            <a:pPr marL="64008" hangingPunct="0">
              <a:lnSpc>
                <a:spcPct val="109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This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type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develops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when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perpendicular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cross-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sectional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material.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There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types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stresses;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tensile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607820"/>
            <a:ext cx="5524500" cy="153162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0" y="3802379"/>
            <a:ext cx="792480" cy="5715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958900" y="896709"/>
            <a:ext cx="5795752" cy="3905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812" hangingPunct="0">
              <a:lnSpc>
                <a:spcPct val="11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compressive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stress.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Tensile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bar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tends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elongate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body</a:t>
            </a:r>
            <a:r>
              <a:rPr lang="en-US" altLang="zh-CN" sz="1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while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compressive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tend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shorten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body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shown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Fig.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elow: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indent="19812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magnitude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calculated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formula: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where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σ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normal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load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Custom</PresentationFormat>
  <Paragraphs>184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2018-11-19T04:08:56Z</dcterms:modified>
</cp:coreProperties>
</file>